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AB7"/>
    <a:srgbClr val="75DCFF"/>
    <a:srgbClr val="4E73FF"/>
    <a:srgbClr val="FF8DBE"/>
    <a:srgbClr val="FFFFFF"/>
    <a:srgbClr val="05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647CC-70E4-BDF6-9898-2A8EFA84D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4692"/>
          <a:stretch/>
        </p:blipFill>
        <p:spPr>
          <a:xfrm>
            <a:off x="0" y="0"/>
            <a:ext cx="12191999" cy="5625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2B4C0-071E-6DC3-B716-539E44E68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3533045"/>
            <a:ext cx="7730837" cy="2184255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rgbClr val="FF8DBE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5E912C-7A32-367A-5491-60ED2B2A3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31" y="5772581"/>
            <a:ext cx="7730838" cy="528638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75DC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154EA-3ADE-A1BF-38E5-4122D7BD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14496-1C9F-7206-9ED3-EBF328B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A8C69-139C-D3EC-59FD-6284C047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0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CD719-0965-D9CB-5269-F90CF2CC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1734CA-0A25-8176-BF1F-1E0CD398F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2D3345-79B9-851E-5C32-5050D69A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E4314C-5D3C-2A85-B134-B4C67836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C2C50-0C7E-C056-AEBC-8945ED5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135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E31EE9-4D43-C7B4-22A9-484A25441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D1680D-A396-3FA8-1AB5-54C36D1F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AB132-7F84-B928-E42D-A8C33397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1D9FD-7559-34E3-0563-0B1BCD0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0853F1-C776-EBCC-5D53-B21FA96D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5444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90986-C4D7-95DB-E043-E624EBC3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5DC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094471-CBB8-F287-80C2-16906008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B8DD25-613E-0774-9E03-C595BA55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FEC81-2014-81C6-86C9-C64D9BD4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4B8BBC-C740-E44A-E582-35A1F207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4854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37503-6FBE-332A-ED45-28D0A31B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F8F893-C9CE-90D9-B2D0-063888CF4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77D2F-9802-9A0B-2FAA-4BB2604C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D00DDC-1E9B-543D-EFC9-1C84E362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BE84E-28C7-9C9E-00C6-9ACD7FC3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482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9BAD9-E75E-3CB1-C347-ECD96F44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2CE41F-B4B2-0312-980B-ED514FB6A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E057A5-7D9C-A981-01DD-80D6EFAAA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F3C945-5793-3D72-3CFF-E61EF08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0B2647-4FE0-1865-DBC2-98228E5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44E883-9686-C880-5334-0C7B9535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6631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A78DE-7C68-6387-7E1C-8FA6AA6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D9B739-A637-1A1E-AA35-5A1049D2C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398BD1-952F-C79B-FB79-79ABAF3B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7B7DA7-D7D6-DA50-8C5E-82ADA2C75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8E5B49-6518-1D35-DA65-95625ABC7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73C5A09-7C3A-C9BD-9397-A0C4E04F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E36316-364E-B735-3AC4-852E8EE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4BF54C-7432-5236-F6BB-2895D247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6285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3CEAC-6252-AB15-8B36-0C7F861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F06C041-C9D8-DD05-2009-7F2A520C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1EAFE5-811B-783D-1314-99A6CF27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64B064-F023-83F3-3751-66349426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1420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A7BDB6-835A-244B-9B5C-2A36AA7F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C9E7C2-12F6-F618-FB69-E8E8C6FE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BD0B21-B9BA-9B48-41A3-432BD512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4610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3B6EC-ABBB-436A-E51B-F9DF4E8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B4E20-5F68-52E9-24B8-F50FFC6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0461B1-92FB-5204-1441-DA941533D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DFC207-54C1-62E9-AA3D-FB43A15F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1B87B8-3154-74F2-36C1-8DBCA6C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D811A-9B30-5B54-135C-9DCAD3C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3281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9FF10-171D-18F7-B98D-0ED0347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7C89C1-8393-3898-4D8F-95F5C1409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D7DC41-E5F2-8C05-E1ED-143BFB6B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CF6A0-1637-0167-D662-CD03B227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4C598-B066-3E35-F811-D40E48E2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BDC64B-D630-4A5E-085F-64B82BD9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3243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74EA32-2C2C-D99D-2055-31E3B10960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3FBE4-0241-EF8B-16CF-E2914596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1" y="643149"/>
            <a:ext cx="10515600" cy="6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74B1D8-7F1F-BA4A-B5B8-EB732D4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779D7-398F-B43C-C04A-2E8E0384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8D744-3893-45E6-9884-4AA687B145A5}" type="datetimeFigureOut">
              <a:rPr lang="ru-UA" smtClean="0"/>
              <a:t>06/16/2023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7CCF8A-1F4F-419B-74F6-A42B2FF6F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77921E-8BFE-4459-1EFC-D621124B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933C4-6516-47FF-AF0F-018A74AB8D53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5314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192.168.11.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2A8B7-A558-C9C4-C4FA-68B5EE9800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Соревнование Абилимпикс 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3DFA0A-0001-3F09-C8B8-9B3E9F273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Оператор беспилотных летательных аппаратов </a:t>
            </a:r>
          </a:p>
          <a:p>
            <a:r>
              <a:rPr lang="ru-RU" sz="1600" dirty="0" smtClean="0"/>
              <a:t>Калакуцкий Денис   ИС-21</a:t>
            </a:r>
            <a:endParaRPr lang="ru-UA" sz="1600" dirty="0"/>
          </a:p>
        </p:txBody>
      </p:sp>
    </p:spTree>
    <p:extLst>
      <p:ext uri="{BB962C8B-B14F-4D97-AF65-F5344CB8AC3E}">
        <p14:creationId xmlns:p14="http://schemas.microsoft.com/office/powerpoint/2010/main" val="162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648" cy="4351338"/>
          </a:xfrm>
        </p:spPr>
        <p:txBody>
          <a:bodyPr>
            <a:normAutofit/>
          </a:bodyPr>
          <a:lstStyle/>
          <a:p>
            <a:r>
              <a:rPr lang="ru-RU" dirty="0"/>
              <a:t>Переведите левый стик (газа) в минимум и нажмите </a:t>
            </a:r>
            <a:r>
              <a:rPr lang="en-US" i="1" dirty="0"/>
              <a:t>Next</a:t>
            </a:r>
            <a:r>
              <a:rPr lang="en-US" dirty="0"/>
              <a:t>.</a:t>
            </a:r>
          </a:p>
          <a:p>
            <a:r>
              <a:rPr lang="ru-RU" dirty="0"/>
              <a:t>Повторяйте движения стиками вслед за анимацией и читайте подсказки.</a:t>
            </a:r>
          </a:p>
          <a:p>
            <a:r>
              <a:rPr lang="ru-RU" dirty="0"/>
              <a:t>При появлении надписи </a:t>
            </a:r>
            <a:r>
              <a:rPr lang="ru-RU" i="1" dirty="0"/>
              <a:t>"</a:t>
            </a:r>
            <a:r>
              <a:rPr lang="en-US" i="1" dirty="0"/>
              <a:t>Move all transmitter switches and/or dials back and forth to their extreme positions"</a:t>
            </a:r>
            <a:r>
              <a:rPr lang="en-US" dirty="0"/>
              <a:t> </a:t>
            </a:r>
            <a:r>
              <a:rPr lang="ru-RU" dirty="0"/>
              <a:t>переключите </a:t>
            </a:r>
            <a:r>
              <a:rPr lang="en-US" dirty="0"/>
              <a:t>SwA. SwD, VrA, VrB </a:t>
            </a:r>
            <a:r>
              <a:rPr lang="ru-RU" dirty="0"/>
              <a:t>в их конечные положения.</a:t>
            </a:r>
          </a:p>
          <a:p>
            <a:r>
              <a:rPr lang="ru-RU" dirty="0"/>
              <a:t>Нажмите </a:t>
            </a:r>
            <a:r>
              <a:rPr lang="en-US" i="1" dirty="0"/>
              <a:t>Next</a:t>
            </a:r>
            <a:r>
              <a:rPr lang="en-US" dirty="0"/>
              <a:t>.</a:t>
            </a:r>
          </a:p>
          <a:p>
            <a:r>
              <a:rPr lang="ru-RU" dirty="0"/>
              <a:t>При появлении надписи </a:t>
            </a:r>
            <a:r>
              <a:rPr lang="ru-RU" i="1" dirty="0"/>
              <a:t>"</a:t>
            </a:r>
            <a:r>
              <a:rPr lang="en-US" i="1" dirty="0"/>
              <a:t>All settings have been captured. Click Next to write the new parameters to your board"</a:t>
            </a:r>
            <a:r>
              <a:rPr lang="en-US" dirty="0"/>
              <a:t> </a:t>
            </a:r>
            <a:r>
              <a:rPr lang="ru-RU" dirty="0"/>
              <a:t>нажмите </a:t>
            </a:r>
            <a:r>
              <a:rPr lang="en-US" i="1" dirty="0"/>
              <a:t>Next</a:t>
            </a:r>
            <a:r>
              <a:rPr lang="en-US" dirty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1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580888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4) После калибровки датчиков и настройки пульта можно прикрутить пропы и проверить коптер на полетоспособность.</a:t>
            </a:r>
          </a:p>
          <a:p>
            <a:r>
              <a:rPr lang="ru-RU" dirty="0" smtClean="0"/>
              <a:t>Если все хорошо, то пролетаем трассу в зачет на время.</a:t>
            </a:r>
          </a:p>
          <a:p>
            <a:r>
              <a:rPr lang="ru-RU" dirty="0" smtClean="0"/>
              <a:t>Если что-то не так, устраняем недостатки.</a:t>
            </a:r>
          </a:p>
          <a:p>
            <a:r>
              <a:rPr lang="ru-RU" dirty="0" smtClean="0"/>
              <a:t>Конец второго задания</a:t>
            </a:r>
            <a:endParaRPr lang="en-US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4342" name="Picture 6" descr="https://droneshub.ru/wp-content/uploads/2020/09/hmoftggqdu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31" y="2030406"/>
            <a:ext cx="5179134" cy="38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648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Суть </a:t>
            </a:r>
            <a:r>
              <a:rPr lang="ru-RU" dirty="0" smtClean="0"/>
              <a:t>третьего </a:t>
            </a:r>
            <a:r>
              <a:rPr lang="ru-RU" dirty="0"/>
              <a:t>задания в том, что нужно </a:t>
            </a:r>
            <a:r>
              <a:rPr lang="ru-RU" dirty="0" smtClean="0"/>
              <a:t>подготовить </a:t>
            </a:r>
            <a:r>
              <a:rPr lang="en-US" altLang="zh-CN" dirty="0">
                <a:cs typeface="+mn-ea"/>
                <a:sym typeface="+mn-lt"/>
              </a:rPr>
              <a:t>Mavic Air </a:t>
            </a:r>
            <a:r>
              <a:rPr lang="en-US" altLang="zh-CN" dirty="0" smtClean="0">
                <a:cs typeface="+mn-ea"/>
                <a:sym typeface="+mn-lt"/>
              </a:rPr>
              <a:t>2</a:t>
            </a:r>
            <a:r>
              <a:rPr lang="ru-RU" altLang="zh-CN" dirty="0" smtClean="0">
                <a:cs typeface="+mn-ea"/>
                <a:sym typeface="+mn-lt"/>
              </a:rPr>
              <a:t> к полету</a:t>
            </a:r>
            <a:r>
              <a:rPr lang="en-US" altLang="zh-CN" dirty="0" smtClean="0">
                <a:cs typeface="+mn-ea"/>
                <a:sym typeface="+mn-lt"/>
              </a:rPr>
              <a:t>.</a:t>
            </a:r>
            <a:r>
              <a:rPr lang="ru-RU" dirty="0" smtClean="0"/>
              <a:t> Совершить полет и заснять на видео объект.</a:t>
            </a:r>
          </a:p>
          <a:p>
            <a:r>
              <a:rPr lang="ru-RU" dirty="0" smtClean="0"/>
              <a:t>1) Подготовка коптера </a:t>
            </a:r>
            <a:r>
              <a:rPr lang="en-US" altLang="zh-CN" dirty="0">
                <a:cs typeface="+mn-ea"/>
                <a:sym typeface="+mn-lt"/>
              </a:rPr>
              <a:t>Mavic Air 2</a:t>
            </a:r>
            <a:r>
              <a:rPr lang="ru-RU" altLang="zh-CN" dirty="0">
                <a:cs typeface="+mn-ea"/>
                <a:sym typeface="+mn-lt"/>
              </a:rPr>
              <a:t> </a:t>
            </a:r>
            <a:r>
              <a:rPr lang="ru-RU" altLang="zh-CN" dirty="0" smtClean="0">
                <a:cs typeface="+mn-ea"/>
                <a:sym typeface="+mn-lt"/>
              </a:rPr>
              <a:t>к полету (время подготовки 2 мин):</a:t>
            </a:r>
          </a:p>
          <a:p>
            <a:r>
              <a:rPr lang="ru-RU" dirty="0" smtClean="0">
                <a:cs typeface="+mn-ea"/>
                <a:sym typeface="+mn-lt"/>
              </a:rPr>
              <a:t>Разложить крылья и установить пропы.</a:t>
            </a:r>
          </a:p>
          <a:p>
            <a:r>
              <a:rPr lang="ru-RU" dirty="0" smtClean="0">
                <a:cs typeface="+mn-ea"/>
                <a:sym typeface="+mn-lt"/>
              </a:rPr>
              <a:t>Подключить аккумулятор.</a:t>
            </a:r>
          </a:p>
          <a:p>
            <a:r>
              <a:rPr lang="ru-RU" dirty="0" smtClean="0">
                <a:cs typeface="+mn-ea"/>
                <a:sym typeface="+mn-lt"/>
              </a:rPr>
              <a:t>Снять защитный колпак с камеры.</a:t>
            </a:r>
          </a:p>
          <a:p>
            <a:r>
              <a:rPr lang="ru-RU" dirty="0" smtClean="0">
                <a:cs typeface="+mn-ea"/>
                <a:sym typeface="+mn-lt"/>
              </a:rPr>
              <a:t>Собрать пульт управления, включить коптер и подключиться к нему.</a:t>
            </a:r>
          </a:p>
          <a:p>
            <a:r>
              <a:rPr lang="ru-RU" dirty="0" smtClean="0">
                <a:cs typeface="+mn-ea"/>
                <a:sym typeface="+mn-lt"/>
              </a:rPr>
              <a:t>Отдать волонтеру, чтобы он поставил коптер в полетную зону.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496" y="2529840"/>
            <a:ext cx="2737104" cy="27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648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2) Полет и съемка (время полета 5 мин):</a:t>
            </a:r>
          </a:p>
          <a:p>
            <a:r>
              <a:rPr lang="ru-RU" dirty="0" smtClean="0"/>
              <a:t>Включить запись видео.</a:t>
            </a:r>
          </a:p>
          <a:p>
            <a:r>
              <a:rPr lang="ru-RU" dirty="0" smtClean="0"/>
              <a:t>Начать полет.</a:t>
            </a:r>
          </a:p>
          <a:p>
            <a:r>
              <a:rPr lang="ru-RU" dirty="0" smtClean="0"/>
              <a:t>Заснять объект на видео со всевозможных сторон.</a:t>
            </a:r>
          </a:p>
          <a:p>
            <a:r>
              <a:rPr lang="ru-RU" dirty="0" smtClean="0"/>
              <a:t>Как закончили съемку сесть на посадочном месте.</a:t>
            </a:r>
          </a:p>
          <a:p>
            <a:r>
              <a:rPr lang="ru-RU" dirty="0" smtClean="0"/>
              <a:t>Конец третьего задания.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70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648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Суть </a:t>
            </a:r>
            <a:r>
              <a:rPr lang="ru-RU" dirty="0" smtClean="0"/>
              <a:t>четвертого </a:t>
            </a:r>
            <a:r>
              <a:rPr lang="ru-RU" dirty="0"/>
              <a:t>задания в том, что нужно </a:t>
            </a:r>
            <a:r>
              <a:rPr lang="ru-RU" dirty="0" smtClean="0">
                <a:cs typeface="+mn-ea"/>
                <a:sym typeface="+mn-lt"/>
              </a:rPr>
              <a:t>з</a:t>
            </a:r>
            <a:r>
              <a:rPr lang="ru-RU" altLang="zh-CN" dirty="0" smtClean="0">
                <a:cs typeface="+mn-ea"/>
                <a:sym typeface="+mn-lt"/>
              </a:rPr>
              <a:t>агрузить отснятое </a:t>
            </a:r>
            <a:r>
              <a:rPr lang="ru-RU" altLang="zh-CN" dirty="0">
                <a:cs typeface="+mn-ea"/>
                <a:sym typeface="+mn-lt"/>
              </a:rPr>
              <a:t>видео на ноутбук с </a:t>
            </a:r>
            <a:r>
              <a:rPr lang="en-US" altLang="zh-CN" dirty="0">
                <a:cs typeface="+mn-ea"/>
                <a:sym typeface="+mn-lt"/>
              </a:rPr>
              <a:t>SD </a:t>
            </a:r>
            <a:r>
              <a:rPr lang="ru-RU" altLang="zh-CN" dirty="0" smtClean="0">
                <a:cs typeface="+mn-ea"/>
                <a:sym typeface="+mn-lt"/>
              </a:rPr>
              <a:t>карты. Создать таблицу </a:t>
            </a:r>
            <a:r>
              <a:rPr lang="ru-RU" altLang="zh-CN" dirty="0">
                <a:cs typeface="+mn-ea"/>
                <a:sym typeface="+mn-lt"/>
              </a:rPr>
              <a:t>в </a:t>
            </a:r>
            <a:r>
              <a:rPr lang="en-US" altLang="zh-CN" dirty="0">
                <a:cs typeface="+mn-ea"/>
                <a:sym typeface="+mn-lt"/>
              </a:rPr>
              <a:t>Word</a:t>
            </a:r>
            <a:r>
              <a:rPr lang="ru-RU" altLang="zh-CN" dirty="0">
                <a:cs typeface="+mn-ea"/>
                <a:sym typeface="+mn-lt"/>
              </a:rPr>
              <a:t> с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ru-RU" altLang="zh-CN" dirty="0">
                <a:cs typeface="+mn-ea"/>
                <a:sym typeface="+mn-lt"/>
              </a:rPr>
              <a:t>ответами и скринами из </a:t>
            </a:r>
            <a:r>
              <a:rPr lang="ru-RU" altLang="zh-CN" dirty="0" smtClean="0">
                <a:cs typeface="+mn-ea"/>
                <a:sym typeface="+mn-lt"/>
              </a:rPr>
              <a:t>видео. Создать схему </a:t>
            </a:r>
            <a:r>
              <a:rPr lang="ru-RU" altLang="zh-CN" dirty="0">
                <a:cs typeface="+mn-ea"/>
                <a:sym typeface="+mn-lt"/>
              </a:rPr>
              <a:t>объекта и подписями задания</a:t>
            </a:r>
            <a:r>
              <a:rPr lang="ru-RU" altLang="zh-CN" dirty="0" smtClean="0">
                <a:cs typeface="+mn-ea"/>
                <a:sym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altLang="zh-CN" dirty="0">
                <a:cs typeface="+mn-ea"/>
                <a:sym typeface="+mn-lt"/>
              </a:rPr>
              <a:t>У нас был объект в </a:t>
            </a:r>
            <a:r>
              <a:rPr lang="ru-RU" altLang="zh-CN" dirty="0" smtClean="0">
                <a:cs typeface="+mn-ea"/>
                <a:sym typeface="+mn-lt"/>
              </a:rPr>
              <a:t>виде здания с разными видами поломок (дефектами). Такие как: 1. Протечка 2. Обрушение крыши 3. обрушение стены 4. Разбитое окно 5. Незаконные пристройки.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1) Таблица: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Нужно было создать таблицу из трех колонок. Первая колонка – №. Вторая колонка – вид дефекта. Третья колонка – Фото.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В первую колонку писали номер дефекта, во вторую колонку писался тип дефекта из представленных пять и в третьей колонке нужно было вырезать их заснятого видео скрин с дефектом и вставить в таблицу.</a:t>
            </a:r>
            <a:r>
              <a:rPr lang="zh-CN" altLang="en-US" dirty="0" smtClean="0">
                <a:cs typeface="+mn-ea"/>
                <a:sym typeface="+mn-lt"/>
              </a:rPr>
              <a:t/>
            </a:r>
            <a:br>
              <a:rPr lang="zh-CN" altLang="en-US" dirty="0" smtClean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604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648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2)</a:t>
            </a:r>
            <a:r>
              <a:rPr lang="ru-RU" dirty="0" smtClean="0"/>
              <a:t> Схема: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Нужно было нарисовать схему объекта в удобном для тебя приложении, что были на ноутбуке.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После зарисовки схемы, надо также расставить в соответствии со схемой номера дефектов, где они находились.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После этого удобным для тебя способом </a:t>
            </a:r>
            <a:r>
              <a:rPr lang="ru-RU" altLang="zh-CN" dirty="0">
                <a:cs typeface="+mn-ea"/>
                <a:sym typeface="+mn-lt"/>
              </a:rPr>
              <a:t>с</a:t>
            </a:r>
            <a:r>
              <a:rPr lang="ru-RU" altLang="zh-CN" dirty="0" smtClean="0">
                <a:cs typeface="+mn-ea"/>
                <a:sym typeface="+mn-lt"/>
              </a:rPr>
              <a:t>охранить и вставить схему в </a:t>
            </a:r>
            <a:r>
              <a:rPr lang="en-US" altLang="zh-CN" dirty="0" smtClean="0">
                <a:cs typeface="+mn-ea"/>
                <a:sym typeface="+mn-lt"/>
              </a:rPr>
              <a:t>Word</a:t>
            </a:r>
            <a:r>
              <a:rPr lang="ru-RU" altLang="zh-CN" dirty="0" smtClean="0">
                <a:cs typeface="+mn-ea"/>
                <a:sym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После сохраняем файл </a:t>
            </a:r>
            <a:r>
              <a:rPr lang="en-US" altLang="zh-CN" dirty="0" smtClean="0">
                <a:cs typeface="+mn-ea"/>
                <a:sym typeface="+mn-lt"/>
              </a:rPr>
              <a:t>Word</a:t>
            </a:r>
            <a:r>
              <a:rPr lang="ru-RU" altLang="zh-CN" dirty="0" smtClean="0">
                <a:cs typeface="+mn-ea"/>
                <a:sym typeface="+mn-lt"/>
              </a:rPr>
              <a:t>, в созданной и подписанной папке.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Конец четвертого задания.</a:t>
            </a:r>
            <a:r>
              <a:rPr lang="zh-CN" altLang="en-US" dirty="0" smtClean="0">
                <a:cs typeface="+mn-ea"/>
                <a:sym typeface="+mn-lt"/>
              </a:rPr>
              <a:t/>
            </a:r>
            <a:br>
              <a:rPr lang="zh-CN" altLang="en-US" dirty="0" smtClean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94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890016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Суть </a:t>
            </a:r>
            <a:r>
              <a:rPr lang="ru-RU" dirty="0" smtClean="0"/>
              <a:t>пятого </a:t>
            </a:r>
            <a:r>
              <a:rPr lang="ru-RU" dirty="0"/>
              <a:t>задания в том, что </a:t>
            </a:r>
            <a:r>
              <a:rPr lang="ru-RU" dirty="0" smtClean="0"/>
              <a:t>нужно установит дополнительное оборудование </a:t>
            </a:r>
            <a:r>
              <a:rPr lang="en-US" dirty="0" smtClean="0"/>
              <a:t>Raspberry Pi </a:t>
            </a:r>
            <a:r>
              <a:rPr lang="ru-RU" dirty="0" smtClean="0"/>
              <a:t>на коптер. Проверить работоспобность и демонтировать.</a:t>
            </a:r>
          </a:p>
          <a:p>
            <a:pPr>
              <a:lnSpc>
                <a:spcPct val="100000"/>
              </a:lnSpc>
            </a:pPr>
            <a:r>
              <a:rPr lang="ru-RU" b="1" dirty="0"/>
              <a:t>Raspberry Pi</a:t>
            </a:r>
            <a:r>
              <a:rPr lang="ru-RU" dirty="0"/>
              <a:t> – это свободно помещающийся на ладони одноплатный компьютер, созданный на базе мобильного микропроцессора ARM. Он обладает низким энергопотреблением и может работать даже от солнечных батарей. Raspberry Pi входит в комплекты программируемого квадрокоптера Клевер.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9218" name="Picture 2" descr="Raspberry Pi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87" y="5237869"/>
            <a:ext cx="3081401" cy="1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632448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1) Установка </a:t>
            </a:r>
            <a:r>
              <a:rPr lang="en-US" altLang="zh-CN" dirty="0" smtClean="0">
                <a:cs typeface="+mn-ea"/>
                <a:sym typeface="+mn-lt"/>
              </a:rPr>
              <a:t>Raspberry Pi</a:t>
            </a:r>
            <a:r>
              <a:rPr lang="ru-RU" altLang="zh-CN" dirty="0" smtClean="0">
                <a:cs typeface="+mn-ea"/>
                <a:sym typeface="+mn-lt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ru-RU" altLang="zh-CN" dirty="0">
                <a:cs typeface="+mn-ea"/>
                <a:sym typeface="+mn-lt"/>
              </a:rPr>
              <a:t>Нам нужно установить </a:t>
            </a:r>
            <a:r>
              <a:rPr lang="ru-RU" altLang="zh-CN" dirty="0" smtClean="0">
                <a:cs typeface="+mn-ea"/>
                <a:sym typeface="+mn-lt"/>
              </a:rPr>
              <a:t>Малину (</a:t>
            </a:r>
            <a:r>
              <a:rPr lang="en-US" altLang="zh-CN" dirty="0">
                <a:cs typeface="+mn-ea"/>
                <a:sym typeface="+mn-lt"/>
              </a:rPr>
              <a:t>Raspberry </a:t>
            </a:r>
            <a:r>
              <a:rPr lang="en-US" altLang="zh-CN" dirty="0" smtClean="0">
                <a:cs typeface="+mn-ea"/>
                <a:sym typeface="+mn-lt"/>
              </a:rPr>
              <a:t>Pi</a:t>
            </a:r>
            <a:r>
              <a:rPr lang="ru-RU" altLang="zh-CN" dirty="0" smtClean="0">
                <a:cs typeface="+mn-ea"/>
                <a:sym typeface="+mn-lt"/>
              </a:rPr>
              <a:t>).</a:t>
            </a:r>
            <a:r>
              <a:rPr lang="ru-RU" altLang="zh-CN" dirty="0">
                <a:cs typeface="+mn-ea"/>
                <a:sym typeface="+mn-lt"/>
              </a:rPr>
              <a:t> </a:t>
            </a:r>
            <a:r>
              <a:rPr lang="ru-RU" altLang="zh-CN" dirty="0" smtClean="0">
                <a:cs typeface="+mn-ea"/>
                <a:sym typeface="+mn-lt"/>
              </a:rPr>
              <a:t>Для этого откручиваем болты нижней деки коптера. Снимем деку и прикрутим Малину на нее. После этого всю эту конструкцию прикручиваем к дрону.</a:t>
            </a:r>
          </a:p>
          <a:p>
            <a:pPr>
              <a:lnSpc>
                <a:spcPct val="100000"/>
              </a:lnSpc>
            </a:pPr>
            <a:r>
              <a:rPr lang="ru-RU" altLang="zh-CN" dirty="0" smtClean="0">
                <a:cs typeface="+mn-ea"/>
                <a:sym typeface="+mn-lt"/>
              </a:rPr>
              <a:t>Дальше идет подключение самой Малины. Мы протягиваем провода от </a:t>
            </a:r>
            <a:r>
              <a:rPr lang="en-US" altLang="zh-CN" dirty="0" smtClean="0">
                <a:cs typeface="+mn-ea"/>
                <a:sym typeface="+mn-lt"/>
              </a:rPr>
              <a:t>BEC </a:t>
            </a:r>
            <a:r>
              <a:rPr lang="ru-RU" altLang="zh-CN" dirty="0" smtClean="0">
                <a:cs typeface="+mn-ea"/>
                <a:sym typeface="+mn-lt"/>
              </a:rPr>
              <a:t>через отверстие в центре деки и подключаем согласно схеме.</a:t>
            </a:r>
          </a:p>
        </p:txBody>
      </p:sp>
      <p:pic>
        <p:nvPicPr>
          <p:cNvPr id="8196" name="Picture 4" descr="https://clover.coex.tech/assets/assembling_clever4/raspberry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84" y="5112904"/>
            <a:ext cx="2935097" cy="165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lover.coex.tech/assets/assembling_clever4/raspberry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84" y="1478153"/>
            <a:ext cx="2935097" cy="16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clover.coex.tech/assets/assembling_clever4/raspberry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85" y="3341175"/>
            <a:ext cx="2935096" cy="16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196" y="6391649"/>
            <a:ext cx="262151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214118" cy="458450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ru-RU" altLang="zh-CN" sz="3000" dirty="0">
                <a:cs typeface="+mn-ea"/>
                <a:sym typeface="+mn-lt"/>
              </a:rPr>
              <a:t>2</a:t>
            </a:r>
            <a:r>
              <a:rPr lang="ru-RU" altLang="zh-CN" sz="3000" dirty="0" smtClean="0">
                <a:cs typeface="+mn-ea"/>
                <a:sym typeface="+mn-lt"/>
              </a:rPr>
              <a:t>) Работоспособность </a:t>
            </a:r>
            <a:r>
              <a:rPr lang="en-US" altLang="zh-CN" sz="3000" dirty="0" smtClean="0">
                <a:cs typeface="+mn-ea"/>
                <a:sym typeface="+mn-lt"/>
              </a:rPr>
              <a:t>Raspberry Pi</a:t>
            </a:r>
            <a:r>
              <a:rPr lang="ru-RU" altLang="zh-CN" sz="3000" dirty="0" smtClean="0">
                <a:cs typeface="+mn-ea"/>
                <a:sym typeface="+mn-lt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Нужно проверить работает ли камера (в моем случае).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Для этого подключаем проводом коптер к ноутбуку.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И нам нужно подключиться к Малине через </a:t>
            </a:r>
            <a:r>
              <a:rPr lang="en-US" altLang="zh-CN" sz="3000" dirty="0" smtClean="0">
                <a:cs typeface="+mn-ea"/>
                <a:sym typeface="+mn-lt"/>
              </a:rPr>
              <a:t>Wi-Fi.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После подключения к Малине </a:t>
            </a:r>
            <a:r>
              <a:rPr lang="ru-RU" sz="3000" dirty="0"/>
              <a:t>по адресу </a:t>
            </a:r>
            <a:r>
              <a:rPr lang="ru-RU" sz="3000" dirty="0">
                <a:hlinkClick r:id="rId2"/>
              </a:rPr>
              <a:t>http://192.168.11.1</a:t>
            </a:r>
            <a:r>
              <a:rPr lang="ru-RU" sz="3000" dirty="0"/>
              <a:t> будет доступен веб-интерфейс</a:t>
            </a:r>
            <a:r>
              <a:rPr lang="ru-RU" sz="3000" dirty="0" smtClean="0"/>
              <a:t>. </a:t>
            </a:r>
            <a:r>
              <a:rPr lang="ru-RU" sz="3000" dirty="0"/>
              <a:t>В нем доступны основные </a:t>
            </a:r>
            <a:r>
              <a:rPr lang="ru-RU" sz="3000" dirty="0" smtClean="0"/>
              <a:t>веб-инструменты: </a:t>
            </a:r>
            <a:r>
              <a:rPr lang="ru-RU" sz="3000" dirty="0"/>
              <a:t>просмотр топиков с изображениями, веб-терминал (Butterfly) а также полная копия данной документации</a:t>
            </a:r>
            <a:r>
              <a:rPr lang="ru-RU" sz="30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После того как убедились, что все работает снимаем Малину</a:t>
            </a:r>
          </a:p>
          <a:p>
            <a:pPr>
              <a:lnSpc>
                <a:spcPct val="100000"/>
              </a:lnSpc>
            </a:pPr>
            <a:r>
              <a:rPr lang="ru-RU" altLang="zh-CN" sz="3000" dirty="0" smtClean="0">
                <a:cs typeface="+mn-ea"/>
                <a:sym typeface="+mn-lt"/>
              </a:rPr>
              <a:t>Конец пятого задания.</a:t>
            </a:r>
            <a:endParaRPr lang="en-US" altLang="zh-CN" sz="3000" dirty="0" smtClean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endParaRPr lang="ru-RU" altLang="zh-CN" dirty="0" smtClean="0">
              <a:cs typeface="+mn-ea"/>
              <a:sym typeface="+mn-lt"/>
            </a:endParaRPr>
          </a:p>
        </p:txBody>
      </p:sp>
      <p:pic>
        <p:nvPicPr>
          <p:cNvPr id="15362" name="Picture 2" descr="https://clover.coex.tech/assets/wifi-ss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18" y="1830517"/>
            <a:ext cx="2091109" cy="14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clover.coex.tech/assets/wifi-pass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7" y="1723442"/>
            <a:ext cx="2348650" cy="17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Веб-интерфейс Клевер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13" y="3317259"/>
            <a:ext cx="4703027" cy="28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После выполнения всех заданий, участники могут отдохнуть в специальной комнате, пока ведется подсчет балов.</a:t>
            </a:r>
          </a:p>
          <a:p>
            <a:r>
              <a:rPr lang="ru-RU" dirty="0" smtClean="0"/>
              <a:t>После подсчета балов идет стадия награждения и вручения приза. </a:t>
            </a:r>
          </a:p>
          <a:p>
            <a:r>
              <a:rPr lang="ru-RU" dirty="0" smtClean="0"/>
              <a:t>Потом мы пошли пофоткались и я наконец-то поехал домой.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19" y="4069080"/>
            <a:ext cx="3674541" cy="26688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51" y="4069080"/>
            <a:ext cx="3558470" cy="26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План проведения соревнования</a:t>
            </a:r>
            <a:endParaRPr lang="en-U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1B06D1-9D27-414C-BECF-B02CC58E3BDC}"/>
              </a:ext>
            </a:extLst>
          </p:cNvPr>
          <p:cNvGrpSpPr/>
          <p:nvPr/>
        </p:nvGrpSpPr>
        <p:grpSpPr>
          <a:xfrm>
            <a:off x="1355717" y="1822753"/>
            <a:ext cx="1049867" cy="1049867"/>
            <a:chOff x="4343400" y="1854885"/>
            <a:chExt cx="457200" cy="457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9DD0E3-D548-E14F-B423-C017ED644577}"/>
                </a:ext>
              </a:extLst>
            </p:cNvPr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73AB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AB0B8D-8596-A546-9F1A-D41182FA0740}"/>
                </a:ext>
              </a:extLst>
            </p:cNvPr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673AB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8D569-4EC5-6C4A-A35E-06390A90692E}"/>
              </a:ext>
            </a:extLst>
          </p:cNvPr>
          <p:cNvGrpSpPr/>
          <p:nvPr/>
        </p:nvGrpSpPr>
        <p:grpSpPr>
          <a:xfrm>
            <a:off x="1107021" y="2847220"/>
            <a:ext cx="1547259" cy="1949967"/>
            <a:chOff x="3171825" y="2459015"/>
            <a:chExt cx="1219200" cy="1536522"/>
          </a:xfrm>
          <a:solidFill>
            <a:srgbClr val="673AB7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80980-D510-A845-B3FC-D53E82094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D77168-8F0F-184C-8202-F38C587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5" y="3738983"/>
              <a:ext cx="193039" cy="153943"/>
            </a:xfrm>
            <a:custGeom>
              <a:avLst/>
              <a:gdLst/>
              <a:ahLst/>
              <a:cxnLst>
                <a:cxn ang="0">
                  <a:pos x="73" y="52"/>
                </a:cxn>
                <a:cxn ang="0">
                  <a:pos x="67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52"/>
                </a:cxn>
                <a:cxn ang="0">
                  <a:pos x="7" y="4"/>
                </a:cxn>
                <a:cxn ang="0">
                  <a:pos x="5" y="6"/>
                </a:cxn>
                <a:cxn ang="0">
                  <a:pos x="5" y="52"/>
                </a:cxn>
                <a:cxn ang="0">
                  <a:pos x="7" y="53"/>
                </a:cxn>
                <a:cxn ang="0">
                  <a:pos x="67" y="53"/>
                </a:cxn>
                <a:cxn ang="0">
                  <a:pos x="68" y="52"/>
                </a:cxn>
                <a:cxn ang="0">
                  <a:pos x="68" y="6"/>
                </a:cxn>
                <a:cxn ang="0">
                  <a:pos x="67" y="4"/>
                </a:cxn>
                <a:cxn ang="0">
                  <a:pos x="7" y="4"/>
                </a:cxn>
                <a:cxn ang="0">
                  <a:pos x="17" y="24"/>
                </a:cxn>
                <a:cxn ang="0">
                  <a:pos x="10" y="17"/>
                </a:cxn>
                <a:cxn ang="0">
                  <a:pos x="17" y="9"/>
                </a:cxn>
                <a:cxn ang="0">
                  <a:pos x="25" y="17"/>
                </a:cxn>
                <a:cxn ang="0">
                  <a:pos x="17" y="24"/>
                </a:cxn>
                <a:cxn ang="0">
                  <a:pos x="64" y="48"/>
                </a:cxn>
                <a:cxn ang="0">
                  <a:pos x="10" y="48"/>
                </a:cxn>
                <a:cxn ang="0">
                  <a:pos x="10" y="41"/>
                </a:cxn>
                <a:cxn ang="0">
                  <a:pos x="22" y="29"/>
                </a:cxn>
                <a:cxn ang="0">
                  <a:pos x="28" y="35"/>
                </a:cxn>
                <a:cxn ang="0">
                  <a:pos x="48" y="15"/>
                </a:cxn>
                <a:cxn ang="0">
                  <a:pos x="64" y="31"/>
                </a:cxn>
                <a:cxn ang="0">
                  <a:pos x="64" y="48"/>
                </a:cxn>
              </a:cxnLst>
              <a:rect l="0" t="0" r="r" b="b"/>
              <a:pathLst>
                <a:path w="73" h="58">
                  <a:moveTo>
                    <a:pt x="73" y="52"/>
                  </a:moveTo>
                  <a:cubicBezTo>
                    <a:pt x="73" y="55"/>
                    <a:pt x="71" y="58"/>
                    <a:pt x="67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3" y="2"/>
                    <a:pt x="73" y="6"/>
                  </a:cubicBezTo>
                  <a:lnTo>
                    <a:pt x="73" y="52"/>
                  </a:lnTo>
                  <a:close/>
                  <a:moveTo>
                    <a:pt x="7" y="4"/>
                  </a:moveTo>
                  <a:cubicBezTo>
                    <a:pt x="6" y="4"/>
                    <a:pt x="5" y="5"/>
                    <a:pt x="5" y="6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6" y="53"/>
                    <a:pt x="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3"/>
                    <a:pt x="68" y="52"/>
                    <a:pt x="68" y="5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8" y="4"/>
                    <a:pt x="67" y="4"/>
                  </a:cubicBezTo>
                  <a:lnTo>
                    <a:pt x="7" y="4"/>
                  </a:lnTo>
                  <a:close/>
                  <a:moveTo>
                    <a:pt x="17" y="24"/>
                  </a:move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cubicBezTo>
                    <a:pt x="21" y="9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lose/>
                  <a:moveTo>
                    <a:pt x="64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64" y="31"/>
                    <a:pt x="64" y="31"/>
                    <a:pt x="64" y="31"/>
                  </a:cubicBezTo>
                  <a:lnTo>
                    <a:pt x="6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27608FE-8EC0-D347-97FA-58D507E9F943}"/>
              </a:ext>
            </a:extLst>
          </p:cNvPr>
          <p:cNvGrpSpPr/>
          <p:nvPr/>
        </p:nvGrpSpPr>
        <p:grpSpPr>
          <a:xfrm>
            <a:off x="3463392" y="1822753"/>
            <a:ext cx="1049867" cy="1049867"/>
            <a:chOff x="4343400" y="1854885"/>
            <a:chExt cx="457200" cy="457200"/>
          </a:xfrm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EAA7841C-7AA8-4243-B3BE-55D29526B254}"/>
                </a:ext>
              </a:extLst>
            </p:cNvPr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85CD68A4-0C3C-824F-A6FA-AB20F163BD02}"/>
                </a:ext>
              </a:extLst>
            </p:cNvPr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A3F21DF-DE44-D64A-829B-CFD6B26BD38C}"/>
              </a:ext>
            </a:extLst>
          </p:cNvPr>
          <p:cNvGrpSpPr/>
          <p:nvPr/>
        </p:nvGrpSpPr>
        <p:grpSpPr>
          <a:xfrm>
            <a:off x="3214696" y="2847220"/>
            <a:ext cx="1547259" cy="1949967"/>
            <a:chOff x="1388111" y="2459015"/>
            <a:chExt cx="1219200" cy="1536522"/>
          </a:xfrm>
        </p:grpSpPr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8A785149-2749-5641-A210-DDE343C7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: Shape 19">
              <a:extLst>
                <a:ext uri="{FF2B5EF4-FFF2-40B4-BE49-F238E27FC236}">
                  <a16:creationId xmlns:a16="http://schemas.microsoft.com/office/drawing/2014/main" id="{6AE558C0-34E8-C847-9B2E-6909A08F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B0FBDEA9-9723-5946-8C32-D2266FA37501}"/>
              </a:ext>
            </a:extLst>
          </p:cNvPr>
          <p:cNvGrpSpPr/>
          <p:nvPr/>
        </p:nvGrpSpPr>
        <p:grpSpPr>
          <a:xfrm>
            <a:off x="5571067" y="1822753"/>
            <a:ext cx="1049867" cy="1049867"/>
            <a:chOff x="4178300" y="1689100"/>
            <a:chExt cx="787400" cy="787400"/>
          </a:xfrm>
        </p:grpSpPr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AE067047-17ED-0042-B3CD-4755C1B36047}"/>
                </a:ext>
              </a:extLst>
            </p:cNvPr>
            <p:cNvGrpSpPr/>
            <p:nvPr/>
          </p:nvGrpSpPr>
          <p:grpSpPr>
            <a:xfrm>
              <a:off x="4178300" y="1689100"/>
              <a:ext cx="787400" cy="787400"/>
              <a:chOff x="4343400" y="1854885"/>
              <a:chExt cx="457200" cy="457200"/>
            </a:xfrm>
          </p:grpSpPr>
          <p:sp>
            <p:nvSpPr>
              <p:cNvPr id="23" name="Oval 24">
                <a:extLst>
                  <a:ext uri="{FF2B5EF4-FFF2-40B4-BE49-F238E27FC236}">
                    <a16:creationId xmlns:a16="http://schemas.microsoft.com/office/drawing/2014/main" id="{4A2A5270-29A5-2D4C-A1D7-1C41B419E977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Oval 25">
                <a:extLst>
                  <a:ext uri="{FF2B5EF4-FFF2-40B4-BE49-F238E27FC236}">
                    <a16:creationId xmlns:a16="http://schemas.microsoft.com/office/drawing/2014/main" id="{4D0E82FC-FDAA-5D4B-8E33-4F761C2A0DE1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02282448-A85A-9940-A4D3-13BC0169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954" y="1979868"/>
              <a:ext cx="284092" cy="205864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AA51DE34-B574-204E-A4F5-DF0421DDFD28}"/>
              </a:ext>
            </a:extLst>
          </p:cNvPr>
          <p:cNvGrpSpPr/>
          <p:nvPr/>
        </p:nvGrpSpPr>
        <p:grpSpPr>
          <a:xfrm>
            <a:off x="5322371" y="2847220"/>
            <a:ext cx="1547259" cy="1949967"/>
            <a:chOff x="1388111" y="2459015"/>
            <a:chExt cx="1219200" cy="1536522"/>
          </a:xfrm>
        </p:grpSpPr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F3DF0746-20EF-E149-AC81-64E68D38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111" y="2459015"/>
              <a:ext cx="1219200" cy="1536522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227E1181-394E-B348-B948-D79DB9383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030" y="3714750"/>
              <a:ext cx="233363" cy="180975"/>
            </a:xfrm>
            <a:custGeom>
              <a:avLst/>
              <a:gdLst/>
              <a:ahLst/>
              <a:cxnLst>
                <a:cxn ang="0">
                  <a:pos x="68" y="51"/>
                </a:cxn>
                <a:cxn ang="0">
                  <a:pos x="66" y="53"/>
                </a:cxn>
                <a:cxn ang="0">
                  <a:pos x="3" y="53"/>
                </a:cxn>
                <a:cxn ang="0">
                  <a:pos x="0" y="51"/>
                </a:cxn>
                <a:cxn ang="0">
                  <a:pos x="0" y="46"/>
                </a:cxn>
                <a:cxn ang="0">
                  <a:pos x="3" y="43"/>
                </a:cxn>
                <a:cxn ang="0">
                  <a:pos x="66" y="43"/>
                </a:cxn>
                <a:cxn ang="0">
                  <a:pos x="68" y="46"/>
                </a:cxn>
                <a:cxn ang="0">
                  <a:pos x="68" y="51"/>
                </a:cxn>
                <a:cxn ang="0">
                  <a:pos x="64" y="21"/>
                </a:cxn>
                <a:cxn ang="0">
                  <a:pos x="61" y="24"/>
                </a:cxn>
                <a:cxn ang="0">
                  <a:pos x="8" y="24"/>
                </a:cxn>
                <a:cxn ang="0">
                  <a:pos x="5" y="21"/>
                </a:cxn>
                <a:cxn ang="0">
                  <a:pos x="5" y="17"/>
                </a:cxn>
                <a:cxn ang="0">
                  <a:pos x="8" y="14"/>
                </a:cxn>
                <a:cxn ang="0">
                  <a:pos x="61" y="14"/>
                </a:cxn>
                <a:cxn ang="0">
                  <a:pos x="64" y="17"/>
                </a:cxn>
                <a:cxn ang="0">
                  <a:pos x="64" y="21"/>
                </a:cxn>
                <a:cxn ang="0">
                  <a:pos x="54" y="36"/>
                </a:cxn>
                <a:cxn ang="0">
                  <a:pos x="51" y="38"/>
                </a:cxn>
                <a:cxn ang="0">
                  <a:pos x="17" y="38"/>
                </a:cxn>
                <a:cxn ang="0">
                  <a:pos x="15" y="36"/>
                </a:cxn>
                <a:cxn ang="0">
                  <a:pos x="15" y="31"/>
                </a:cxn>
                <a:cxn ang="0">
                  <a:pos x="17" y="29"/>
                </a:cxn>
                <a:cxn ang="0">
                  <a:pos x="51" y="29"/>
                </a:cxn>
                <a:cxn ang="0">
                  <a:pos x="54" y="31"/>
                </a:cxn>
                <a:cxn ang="0">
                  <a:pos x="54" y="36"/>
                </a:cxn>
                <a:cxn ang="0">
                  <a:pos x="49" y="7"/>
                </a:cxn>
                <a:cxn ang="0">
                  <a:pos x="47" y="9"/>
                </a:cxn>
                <a:cxn ang="0">
                  <a:pos x="22" y="9"/>
                </a:cxn>
                <a:cxn ang="0">
                  <a:pos x="20" y="7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47" y="0"/>
                </a:cxn>
                <a:cxn ang="0">
                  <a:pos x="49" y="2"/>
                </a:cxn>
                <a:cxn ang="0">
                  <a:pos x="49" y="7"/>
                </a:cxn>
              </a:cxnLst>
              <a:rect l="0" t="0" r="r" b="b"/>
              <a:pathLst>
                <a:path w="68" h="53">
                  <a:moveTo>
                    <a:pt x="68" y="51"/>
                  </a:moveTo>
                  <a:cubicBezTo>
                    <a:pt x="68" y="52"/>
                    <a:pt x="67" y="53"/>
                    <a:pt x="66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" y="53"/>
                    <a:pt x="0" y="52"/>
                    <a:pt x="0" y="5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2" y="43"/>
                    <a:pt x="3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7" y="43"/>
                    <a:pt x="68" y="44"/>
                    <a:pt x="68" y="46"/>
                  </a:cubicBezTo>
                  <a:lnTo>
                    <a:pt x="68" y="51"/>
                  </a:lnTo>
                  <a:close/>
                  <a:moveTo>
                    <a:pt x="64" y="21"/>
                  </a:moveTo>
                  <a:cubicBezTo>
                    <a:pt x="64" y="23"/>
                    <a:pt x="63" y="24"/>
                    <a:pt x="61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4"/>
                    <a:pt x="5" y="23"/>
                    <a:pt x="5" y="2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6" y="14"/>
                    <a:pt x="8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4" y="15"/>
                    <a:pt x="64" y="17"/>
                  </a:cubicBezTo>
                  <a:lnTo>
                    <a:pt x="64" y="21"/>
                  </a:lnTo>
                  <a:close/>
                  <a:moveTo>
                    <a:pt x="54" y="36"/>
                  </a:moveTo>
                  <a:cubicBezTo>
                    <a:pt x="54" y="37"/>
                    <a:pt x="53" y="38"/>
                    <a:pt x="51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6" y="38"/>
                    <a:pt x="15" y="37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6" y="29"/>
                    <a:pt x="17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3" y="29"/>
                    <a:pt x="54" y="30"/>
                    <a:pt x="54" y="31"/>
                  </a:cubicBezTo>
                  <a:lnTo>
                    <a:pt x="54" y="36"/>
                  </a:lnTo>
                  <a:close/>
                  <a:moveTo>
                    <a:pt x="49" y="7"/>
                  </a:moveTo>
                  <a:cubicBezTo>
                    <a:pt x="49" y="8"/>
                    <a:pt x="48" y="9"/>
                    <a:pt x="47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8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2"/>
                  </a:cubicBezTo>
                  <a:lnTo>
                    <a:pt x="49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466CEC11-56CE-2A41-9A7A-E51575734232}"/>
              </a:ext>
            </a:extLst>
          </p:cNvPr>
          <p:cNvGrpSpPr/>
          <p:nvPr/>
        </p:nvGrpSpPr>
        <p:grpSpPr>
          <a:xfrm>
            <a:off x="3825004" y="1822753"/>
            <a:ext cx="4903604" cy="1049867"/>
            <a:chOff x="2869148" y="1689100"/>
            <a:chExt cx="3677702" cy="787400"/>
          </a:xfrm>
        </p:grpSpPr>
        <p:grpSp>
          <p:nvGrpSpPr>
            <p:cNvPr id="29" name="Group 31">
              <a:extLst>
                <a:ext uri="{FF2B5EF4-FFF2-40B4-BE49-F238E27FC236}">
                  <a16:creationId xmlns:a16="http://schemas.microsoft.com/office/drawing/2014/main" id="{118E5217-E072-2C4C-AD2C-3D4AB135F5CA}"/>
                </a:ext>
              </a:extLst>
            </p:cNvPr>
            <p:cNvGrpSpPr/>
            <p:nvPr/>
          </p:nvGrpSpPr>
          <p:grpSpPr>
            <a:xfrm>
              <a:off x="5759450" y="1689100"/>
              <a:ext cx="787400" cy="787400"/>
              <a:chOff x="4343400" y="1854885"/>
              <a:chExt cx="457200" cy="457200"/>
            </a:xfrm>
          </p:grpSpPr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DC91552F-6EE7-7740-9AD6-26F10564EB4A}"/>
                  </a:ext>
                </a:extLst>
              </p:cNvPr>
              <p:cNvSpPr/>
              <p:nvPr/>
            </p:nvSpPr>
            <p:spPr>
              <a:xfrm>
                <a:off x="4343400" y="185488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Oval 34">
                <a:extLst>
                  <a:ext uri="{FF2B5EF4-FFF2-40B4-BE49-F238E27FC236}">
                    <a16:creationId xmlns:a16="http://schemas.microsoft.com/office/drawing/2014/main" id="{61BF5840-CEC1-A445-8403-669B37DA9F6B}"/>
                  </a:ext>
                </a:extLst>
              </p:cNvPr>
              <p:cNvSpPr/>
              <p:nvPr/>
            </p:nvSpPr>
            <p:spPr>
              <a:xfrm>
                <a:off x="4408030" y="1919516"/>
                <a:ext cx="327939" cy="32793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0" name="Freeform: Shape 32">
              <a:extLst>
                <a:ext uri="{FF2B5EF4-FFF2-40B4-BE49-F238E27FC236}">
                  <a16:creationId xmlns:a16="http://schemas.microsoft.com/office/drawing/2014/main" id="{F7424034-6CC0-4246-A1F2-C2B7CDAA9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148" y="1963670"/>
              <a:ext cx="244978" cy="244978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4" name="Freeform: Shape 36">
            <a:extLst>
              <a:ext uri="{FF2B5EF4-FFF2-40B4-BE49-F238E27FC236}">
                <a16:creationId xmlns:a16="http://schemas.microsoft.com/office/drawing/2014/main" id="{5EC93C6A-B1DE-6649-A624-2C5A85FB1264}"/>
              </a:ext>
            </a:extLst>
          </p:cNvPr>
          <p:cNvSpPr>
            <a:spLocks/>
          </p:cNvSpPr>
          <p:nvPr/>
        </p:nvSpPr>
        <p:spPr bwMode="auto">
          <a:xfrm flipH="1">
            <a:off x="7430045" y="2847220"/>
            <a:ext cx="1547259" cy="194996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DF529922-157C-714D-81DA-84EA4FCB762D}"/>
              </a:ext>
            </a:extLst>
          </p:cNvPr>
          <p:cNvGrpSpPr/>
          <p:nvPr/>
        </p:nvGrpSpPr>
        <p:grpSpPr>
          <a:xfrm>
            <a:off x="9786416" y="1822753"/>
            <a:ext cx="1049867" cy="1049867"/>
            <a:chOff x="4343400" y="1854885"/>
            <a:chExt cx="457200" cy="457200"/>
          </a:xfrm>
        </p:grpSpPr>
        <p:sp>
          <p:nvSpPr>
            <p:cNvPr id="39" name="Oval 42">
              <a:extLst>
                <a:ext uri="{FF2B5EF4-FFF2-40B4-BE49-F238E27FC236}">
                  <a16:creationId xmlns:a16="http://schemas.microsoft.com/office/drawing/2014/main" id="{A25B7585-9597-604D-8F24-83EE257D15C1}"/>
                </a:ext>
              </a:extLst>
            </p:cNvPr>
            <p:cNvSpPr/>
            <p:nvPr/>
          </p:nvSpPr>
          <p:spPr>
            <a:xfrm>
              <a:off x="4343400" y="185488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Oval 43">
              <a:extLst>
                <a:ext uri="{FF2B5EF4-FFF2-40B4-BE49-F238E27FC236}">
                  <a16:creationId xmlns:a16="http://schemas.microsoft.com/office/drawing/2014/main" id="{1BE87A02-F9A0-C049-8D7B-6729B8C2262E}"/>
                </a:ext>
              </a:extLst>
            </p:cNvPr>
            <p:cNvSpPr/>
            <p:nvPr/>
          </p:nvSpPr>
          <p:spPr>
            <a:xfrm>
              <a:off x="4408030" y="1919516"/>
              <a:ext cx="327939" cy="32793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2" name="Freeform: Shape 45">
            <a:extLst>
              <a:ext uri="{FF2B5EF4-FFF2-40B4-BE49-F238E27FC236}">
                <a16:creationId xmlns:a16="http://schemas.microsoft.com/office/drawing/2014/main" id="{D9CB586B-89BF-F04B-99E9-F07007216E6C}"/>
              </a:ext>
            </a:extLst>
          </p:cNvPr>
          <p:cNvSpPr>
            <a:spLocks/>
          </p:cNvSpPr>
          <p:nvPr/>
        </p:nvSpPr>
        <p:spPr bwMode="auto">
          <a:xfrm flipH="1">
            <a:off x="9537720" y="2847220"/>
            <a:ext cx="1547259" cy="194996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4" name="Group 63">
            <a:extLst>
              <a:ext uri="{FF2B5EF4-FFF2-40B4-BE49-F238E27FC236}">
                <a16:creationId xmlns:a16="http://schemas.microsoft.com/office/drawing/2014/main" id="{653A6AE7-B501-F348-A373-E769636B3739}"/>
              </a:ext>
            </a:extLst>
          </p:cNvPr>
          <p:cNvGrpSpPr/>
          <p:nvPr/>
        </p:nvGrpSpPr>
        <p:grpSpPr>
          <a:xfrm>
            <a:off x="1064335" y="4797187"/>
            <a:ext cx="1647932" cy="1154658"/>
            <a:chOff x="1064335" y="4682887"/>
            <a:chExt cx="1647932" cy="1154658"/>
          </a:xfrm>
        </p:grpSpPr>
        <p:sp>
          <p:nvSpPr>
            <p:cNvPr id="45" name="TextBox 49">
              <a:extLst>
                <a:ext uri="{FF2B5EF4-FFF2-40B4-BE49-F238E27FC236}">
                  <a16:creationId xmlns:a16="http://schemas.microsoft.com/office/drawing/2014/main" id="{108ECC95-6066-4747-B120-A12EC72C6F10}"/>
                </a:ext>
              </a:extLst>
            </p:cNvPr>
            <p:cNvSpPr txBox="1"/>
            <p:nvPr/>
          </p:nvSpPr>
          <p:spPr>
            <a:xfrm>
              <a:off x="106433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altLang="zh-CN" b="1" dirty="0" smtClean="0">
                  <a:solidFill>
                    <a:schemeClr val="bg1"/>
                  </a:solidFill>
                  <a:cs typeface="+mn-ea"/>
                  <a:sym typeface="+mn-lt"/>
                </a:rPr>
                <a:t>1 Задание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21FF1077-D325-3143-9932-3FC53AE9DC34}"/>
                </a:ext>
              </a:extLst>
            </p:cNvPr>
            <p:cNvSpPr txBox="1">
              <a:spLocks/>
            </p:cNvSpPr>
            <p:nvPr/>
          </p:nvSpPr>
          <p:spPr>
            <a:xfrm>
              <a:off x="1092234" y="5251537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Опрос и дефектовка в виде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Google Forms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68">
            <a:extLst>
              <a:ext uri="{FF2B5EF4-FFF2-40B4-BE49-F238E27FC236}">
                <a16:creationId xmlns:a16="http://schemas.microsoft.com/office/drawing/2014/main" id="{74CACE81-2F63-D24B-B553-AB8D48C430F5}"/>
              </a:ext>
            </a:extLst>
          </p:cNvPr>
          <p:cNvGrpSpPr/>
          <p:nvPr/>
        </p:nvGrpSpPr>
        <p:grpSpPr>
          <a:xfrm>
            <a:off x="3172010" y="4819167"/>
            <a:ext cx="1632628" cy="1525628"/>
            <a:chOff x="3172010" y="4682887"/>
            <a:chExt cx="1632628" cy="1525628"/>
          </a:xfrm>
        </p:grpSpPr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C7F2AE0E-136B-DB49-981C-B5DAA42D8145}"/>
                </a:ext>
              </a:extLst>
            </p:cNvPr>
            <p:cNvSpPr txBox="1"/>
            <p:nvPr/>
          </p:nvSpPr>
          <p:spPr>
            <a:xfrm>
              <a:off x="3172010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altLang="zh-CN" b="1" dirty="0" smtClean="0">
                  <a:solidFill>
                    <a:schemeClr val="bg1"/>
                  </a:solidFill>
                  <a:cs typeface="+mn-ea"/>
                  <a:sym typeface="+mn-lt"/>
                </a:rPr>
                <a:t>2 Задание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53">
              <a:extLst>
                <a:ext uri="{FF2B5EF4-FFF2-40B4-BE49-F238E27FC236}">
                  <a16:creationId xmlns:a16="http://schemas.microsoft.com/office/drawing/2014/main" id="{6F5DD0EB-05AA-934E-A5D1-7B81C5B3F078}"/>
                </a:ext>
              </a:extLst>
            </p:cNvPr>
            <p:cNvSpPr txBox="1">
              <a:spLocks/>
            </p:cNvSpPr>
            <p:nvPr/>
          </p:nvSpPr>
          <p:spPr>
            <a:xfrm>
              <a:off x="3178307" y="5622507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Подключение проводов, с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борка дрона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Clover 4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Калибровка датчиков.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Проверка на способность летать и прохождение трасы на время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Group 69">
            <a:extLst>
              <a:ext uri="{FF2B5EF4-FFF2-40B4-BE49-F238E27FC236}">
                <a16:creationId xmlns:a16="http://schemas.microsoft.com/office/drawing/2014/main" id="{C77AF43E-E00B-C14E-808B-CF65F354E918}"/>
              </a:ext>
            </a:extLst>
          </p:cNvPr>
          <p:cNvGrpSpPr/>
          <p:nvPr/>
        </p:nvGrpSpPr>
        <p:grpSpPr>
          <a:xfrm>
            <a:off x="5279685" y="4797187"/>
            <a:ext cx="1632628" cy="1336763"/>
            <a:chOff x="5279685" y="4682887"/>
            <a:chExt cx="1632628" cy="1336763"/>
          </a:xfrm>
        </p:grpSpPr>
        <p:sp>
          <p:nvSpPr>
            <p:cNvPr id="51" name="TextBox 55">
              <a:extLst>
                <a:ext uri="{FF2B5EF4-FFF2-40B4-BE49-F238E27FC236}">
                  <a16:creationId xmlns:a16="http://schemas.microsoft.com/office/drawing/2014/main" id="{08524556-A9A8-D142-A96A-DAFF189696AF}"/>
                </a:ext>
              </a:extLst>
            </p:cNvPr>
            <p:cNvSpPr txBox="1"/>
            <p:nvPr/>
          </p:nvSpPr>
          <p:spPr>
            <a:xfrm>
              <a:off x="527968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altLang="zh-CN" b="1" dirty="0" smtClean="0">
                  <a:solidFill>
                    <a:schemeClr val="bg1"/>
                  </a:solidFill>
                  <a:cs typeface="+mn-ea"/>
                  <a:sym typeface="+mn-lt"/>
                </a:rPr>
                <a:t>3 Задание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56">
              <a:extLst>
                <a:ext uri="{FF2B5EF4-FFF2-40B4-BE49-F238E27FC236}">
                  <a16:creationId xmlns:a16="http://schemas.microsoft.com/office/drawing/2014/main" id="{72C33E5D-0FB5-C34F-8C2B-111D8A825F55}"/>
                </a:ext>
              </a:extLst>
            </p:cNvPr>
            <p:cNvSpPr txBox="1">
              <a:spLocks/>
            </p:cNvSpPr>
            <p:nvPr/>
          </p:nvSpPr>
          <p:spPr>
            <a:xfrm>
              <a:off x="5285982" y="5433642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Подготовка к полету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Mavic Air 2.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Полет и съёмка подготовленного объекта.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Group 70">
            <a:extLst>
              <a:ext uri="{FF2B5EF4-FFF2-40B4-BE49-F238E27FC236}">
                <a16:creationId xmlns:a16="http://schemas.microsoft.com/office/drawing/2014/main" id="{B0C06BF2-1255-0640-AE98-8814456087D8}"/>
              </a:ext>
            </a:extLst>
          </p:cNvPr>
          <p:cNvGrpSpPr/>
          <p:nvPr/>
        </p:nvGrpSpPr>
        <p:grpSpPr>
          <a:xfrm>
            <a:off x="7374765" y="4797187"/>
            <a:ext cx="1645222" cy="1539353"/>
            <a:chOff x="7374765" y="4682887"/>
            <a:chExt cx="1645222" cy="1539353"/>
          </a:xfrm>
        </p:grpSpPr>
        <p:sp>
          <p:nvSpPr>
            <p:cNvPr id="54" name="TextBox 58">
              <a:extLst>
                <a:ext uri="{FF2B5EF4-FFF2-40B4-BE49-F238E27FC236}">
                  <a16:creationId xmlns:a16="http://schemas.microsoft.com/office/drawing/2014/main" id="{6A3C9776-F048-A347-8734-ACABE80368DE}"/>
                </a:ext>
              </a:extLst>
            </p:cNvPr>
            <p:cNvSpPr txBox="1"/>
            <p:nvPr/>
          </p:nvSpPr>
          <p:spPr>
            <a:xfrm>
              <a:off x="7374765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altLang="zh-CN" b="1" dirty="0" smtClean="0">
                  <a:solidFill>
                    <a:schemeClr val="bg1"/>
                  </a:solidFill>
                  <a:cs typeface="+mn-ea"/>
                  <a:sym typeface="+mn-lt"/>
                </a:rPr>
                <a:t>4 Задание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59">
              <a:extLst>
                <a:ext uri="{FF2B5EF4-FFF2-40B4-BE49-F238E27FC236}">
                  <a16:creationId xmlns:a16="http://schemas.microsoft.com/office/drawing/2014/main" id="{E4BE603C-8EEE-4845-B407-B24440F17CF0}"/>
                </a:ext>
              </a:extLst>
            </p:cNvPr>
            <p:cNvSpPr txBox="1">
              <a:spLocks/>
            </p:cNvSpPr>
            <p:nvPr/>
          </p:nvSpPr>
          <p:spPr>
            <a:xfrm>
              <a:off x="7399954" y="5636232"/>
              <a:ext cx="1620033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Загрузка видео на ноутбук с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SD 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карты.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Создание таблицы в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Word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с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ответами и скринами из видео.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Создание схемы объекта и подписями задания.</a:t>
              </a:r>
              <a: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 smtClean="0">
                  <a:solidFill>
                    <a:schemeClr val="bg1"/>
                  </a:solidFill>
                  <a:cs typeface="+mn-ea"/>
                  <a:sym typeface="+mn-lt"/>
                </a:rPr>
              </a:b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Group 71">
            <a:extLst>
              <a:ext uri="{FF2B5EF4-FFF2-40B4-BE49-F238E27FC236}">
                <a16:creationId xmlns:a16="http://schemas.microsoft.com/office/drawing/2014/main" id="{76E9CCD1-30C2-1142-A1DE-54F744E6997E}"/>
              </a:ext>
            </a:extLst>
          </p:cNvPr>
          <p:cNvGrpSpPr/>
          <p:nvPr/>
        </p:nvGrpSpPr>
        <p:grpSpPr>
          <a:xfrm>
            <a:off x="9495034" y="4797187"/>
            <a:ext cx="1784194" cy="1539353"/>
            <a:chOff x="9495034" y="4682887"/>
            <a:chExt cx="1784194" cy="1539353"/>
          </a:xfrm>
        </p:grpSpPr>
        <p:sp>
          <p:nvSpPr>
            <p:cNvPr id="57" name="TextBox 61">
              <a:extLst>
                <a:ext uri="{FF2B5EF4-FFF2-40B4-BE49-F238E27FC236}">
                  <a16:creationId xmlns:a16="http://schemas.microsoft.com/office/drawing/2014/main" id="{6376FAB9-E5FA-8349-B718-276D0FF70620}"/>
                </a:ext>
              </a:extLst>
            </p:cNvPr>
            <p:cNvSpPr txBox="1"/>
            <p:nvPr/>
          </p:nvSpPr>
          <p:spPr>
            <a:xfrm>
              <a:off x="9495034" y="4682887"/>
              <a:ext cx="1632628" cy="467931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ru-RU" altLang="zh-CN" b="1" dirty="0" smtClean="0">
                  <a:solidFill>
                    <a:schemeClr val="bg1"/>
                  </a:solidFill>
                  <a:cs typeface="+mn-ea"/>
                  <a:sym typeface="+mn-lt"/>
                </a:rPr>
                <a:t>5 Задание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62">
              <a:extLst>
                <a:ext uri="{FF2B5EF4-FFF2-40B4-BE49-F238E27FC236}">
                  <a16:creationId xmlns:a16="http://schemas.microsoft.com/office/drawing/2014/main" id="{C2F93BB6-35BE-B24B-BC2B-AD8D7F53E6E7}"/>
                </a:ext>
              </a:extLst>
            </p:cNvPr>
            <p:cNvSpPr txBox="1">
              <a:spLocks/>
            </p:cNvSpPr>
            <p:nvPr/>
          </p:nvSpPr>
          <p:spPr>
            <a:xfrm>
              <a:off x="9563136" y="5636232"/>
              <a:ext cx="1716092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Установка дополнительного оборудования </a:t>
              </a:r>
              <a:r>
                <a:rPr lang="en-US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Raspberry Pi.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Проверка работоспособности.</a:t>
              </a:r>
            </a:p>
            <a:p>
              <a:pPr>
                <a:lnSpc>
                  <a:spcPct val="120000"/>
                </a:lnSpc>
              </a:pPr>
              <a:r>
                <a:rPr lang="ru-RU" altLang="zh-CN" sz="1100" dirty="0" smtClean="0">
                  <a:solidFill>
                    <a:schemeClr val="bg1"/>
                  </a:solidFill>
                  <a:cs typeface="+mn-ea"/>
                  <a:sym typeface="+mn-lt"/>
                </a:rPr>
                <a:t>Демонтирование доп. оборудования</a:t>
              </a: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/>
              </a:r>
              <a:b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</a:br>
              <a:endParaRPr lang="zh-CN" altLang="en-US" sz="1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16" y="1980931"/>
            <a:ext cx="765665" cy="765665"/>
          </a:xfrm>
          <a:prstGeom prst="rect">
            <a:avLst/>
          </a:prstGeom>
        </p:spPr>
      </p:pic>
      <p:sp>
        <p:nvSpPr>
          <p:cNvPr id="60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1741264" y="4437295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1" name="Рисунок 60"/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53" y="2103733"/>
            <a:ext cx="516145" cy="516145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03" y="2056560"/>
            <a:ext cx="610490" cy="610490"/>
          </a:xfrm>
          <a:prstGeom prst="rect">
            <a:avLst/>
          </a:prstGeom>
        </p:spPr>
      </p:pic>
      <p:sp>
        <p:nvSpPr>
          <p:cNvPr id="66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8055595" y="4444506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" name="Freeform: Shape 19">
            <a:extLst>
              <a:ext uri="{FF2B5EF4-FFF2-40B4-BE49-F238E27FC236}">
                <a16:creationId xmlns:a16="http://schemas.microsoft.com/office/drawing/2014/main" id="{6AE558C0-34E8-C847-9B2E-6909A08F18DC}"/>
              </a:ext>
            </a:extLst>
          </p:cNvPr>
          <p:cNvSpPr>
            <a:spLocks/>
          </p:cNvSpPr>
          <p:nvPr/>
        </p:nvSpPr>
        <p:spPr bwMode="auto">
          <a:xfrm>
            <a:off x="10163270" y="4444505"/>
            <a:ext cx="296156" cy="229671"/>
          </a:xfrm>
          <a:custGeom>
            <a:avLst/>
            <a:gdLst/>
            <a:ahLst/>
            <a:cxnLst>
              <a:cxn ang="0">
                <a:pos x="68" y="51"/>
              </a:cxn>
              <a:cxn ang="0">
                <a:pos x="66" y="53"/>
              </a:cxn>
              <a:cxn ang="0">
                <a:pos x="3" y="53"/>
              </a:cxn>
              <a:cxn ang="0">
                <a:pos x="0" y="51"/>
              </a:cxn>
              <a:cxn ang="0">
                <a:pos x="0" y="46"/>
              </a:cxn>
              <a:cxn ang="0">
                <a:pos x="3" y="43"/>
              </a:cxn>
              <a:cxn ang="0">
                <a:pos x="66" y="43"/>
              </a:cxn>
              <a:cxn ang="0">
                <a:pos x="68" y="46"/>
              </a:cxn>
              <a:cxn ang="0">
                <a:pos x="68" y="51"/>
              </a:cxn>
              <a:cxn ang="0">
                <a:pos x="64" y="21"/>
              </a:cxn>
              <a:cxn ang="0">
                <a:pos x="61" y="24"/>
              </a:cxn>
              <a:cxn ang="0">
                <a:pos x="8" y="24"/>
              </a:cxn>
              <a:cxn ang="0">
                <a:pos x="5" y="21"/>
              </a:cxn>
              <a:cxn ang="0">
                <a:pos x="5" y="17"/>
              </a:cxn>
              <a:cxn ang="0">
                <a:pos x="8" y="14"/>
              </a:cxn>
              <a:cxn ang="0">
                <a:pos x="61" y="14"/>
              </a:cxn>
              <a:cxn ang="0">
                <a:pos x="64" y="17"/>
              </a:cxn>
              <a:cxn ang="0">
                <a:pos x="64" y="21"/>
              </a:cxn>
              <a:cxn ang="0">
                <a:pos x="54" y="36"/>
              </a:cxn>
              <a:cxn ang="0">
                <a:pos x="51" y="38"/>
              </a:cxn>
              <a:cxn ang="0">
                <a:pos x="17" y="38"/>
              </a:cxn>
              <a:cxn ang="0">
                <a:pos x="15" y="36"/>
              </a:cxn>
              <a:cxn ang="0">
                <a:pos x="15" y="31"/>
              </a:cxn>
              <a:cxn ang="0">
                <a:pos x="17" y="29"/>
              </a:cxn>
              <a:cxn ang="0">
                <a:pos x="51" y="29"/>
              </a:cxn>
              <a:cxn ang="0">
                <a:pos x="54" y="31"/>
              </a:cxn>
              <a:cxn ang="0">
                <a:pos x="54" y="36"/>
              </a:cxn>
              <a:cxn ang="0">
                <a:pos x="49" y="7"/>
              </a:cxn>
              <a:cxn ang="0">
                <a:pos x="47" y="9"/>
              </a:cxn>
              <a:cxn ang="0">
                <a:pos x="22" y="9"/>
              </a:cxn>
              <a:cxn ang="0">
                <a:pos x="20" y="7"/>
              </a:cxn>
              <a:cxn ang="0">
                <a:pos x="20" y="2"/>
              </a:cxn>
              <a:cxn ang="0">
                <a:pos x="22" y="0"/>
              </a:cxn>
              <a:cxn ang="0">
                <a:pos x="47" y="0"/>
              </a:cxn>
              <a:cxn ang="0">
                <a:pos x="49" y="2"/>
              </a:cxn>
              <a:cxn ang="0">
                <a:pos x="49" y="7"/>
              </a:cxn>
            </a:cxnLst>
            <a:rect l="0" t="0" r="r" b="b"/>
            <a:pathLst>
              <a:path w="68" h="53">
                <a:moveTo>
                  <a:pt x="68" y="51"/>
                </a:moveTo>
                <a:cubicBezTo>
                  <a:pt x="68" y="52"/>
                  <a:pt x="67" y="53"/>
                  <a:pt x="66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3"/>
                  <a:pt x="3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4"/>
                  <a:pt x="68" y="46"/>
                </a:cubicBezTo>
                <a:lnTo>
                  <a:pt x="68" y="51"/>
                </a:lnTo>
                <a:close/>
                <a:moveTo>
                  <a:pt x="64" y="21"/>
                </a:moveTo>
                <a:cubicBezTo>
                  <a:pt x="64" y="23"/>
                  <a:pt x="63" y="24"/>
                  <a:pt x="6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24"/>
                  <a:pt x="5" y="23"/>
                  <a:pt x="5" y="21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5"/>
                  <a:pt x="6" y="14"/>
                  <a:pt x="8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3" y="14"/>
                  <a:pt x="64" y="15"/>
                  <a:pt x="64" y="17"/>
                </a:cubicBezTo>
                <a:lnTo>
                  <a:pt x="64" y="21"/>
                </a:lnTo>
                <a:close/>
                <a:moveTo>
                  <a:pt x="54" y="36"/>
                </a:moveTo>
                <a:cubicBezTo>
                  <a:pt x="54" y="37"/>
                  <a:pt x="53" y="38"/>
                  <a:pt x="51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8"/>
                  <a:pt x="15" y="37"/>
                  <a:pt x="15" y="36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0"/>
                  <a:pt x="16" y="29"/>
                  <a:pt x="1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30"/>
                  <a:pt x="54" y="31"/>
                </a:cubicBezTo>
                <a:lnTo>
                  <a:pt x="54" y="36"/>
                </a:lnTo>
                <a:close/>
                <a:moveTo>
                  <a:pt x="49" y="7"/>
                </a:moveTo>
                <a:cubicBezTo>
                  <a:pt x="49" y="8"/>
                  <a:pt x="48" y="9"/>
                  <a:pt x="47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1" y="9"/>
                  <a:pt x="20" y="8"/>
                  <a:pt x="20" y="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1"/>
                  <a:pt x="49" y="2"/>
                </a:cubicBezTo>
                <a:lnTo>
                  <a:pt x="49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15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Гифки Спасибо за просмотр - Анимированные GIF изображени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Суть первого задания было в том, чтобы </a:t>
            </a:r>
            <a:r>
              <a:rPr lang="ru-RU" dirty="0"/>
              <a:t>ответить на </a:t>
            </a:r>
            <a:r>
              <a:rPr lang="ru-RU" dirty="0" smtClean="0"/>
              <a:t>15 вопросов в </a:t>
            </a:r>
            <a:r>
              <a:rPr lang="en-US" dirty="0" smtClean="0"/>
              <a:t>Google Forms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Первые 12 вопросов были насчет оборудования и дрона. Нужно было выбрать правильный ответ из 4 представленных.</a:t>
            </a:r>
          </a:p>
          <a:p>
            <a:r>
              <a:rPr lang="ru-RU" dirty="0" smtClean="0"/>
              <a:t>Последние 3 вопроса были про неисправность дрона. Нужно  определить по видео в чём неисправность дрона и как устранить этот недостаток.</a:t>
            </a:r>
          </a:p>
          <a:p>
            <a:r>
              <a:rPr lang="ru-RU" dirty="0" smtClean="0"/>
              <a:t>Конец первого задания.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0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766304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Суть второго задания в том, что нужно привести дрон в летающие состояние и пройти трассу на время.</a:t>
            </a:r>
          </a:p>
          <a:p>
            <a:r>
              <a:rPr lang="ru-RU" dirty="0" smtClean="0"/>
              <a:t>1) Нужно подключить провода питания, пропов, полетника.</a:t>
            </a:r>
          </a:p>
          <a:p>
            <a:r>
              <a:rPr lang="ru-RU" dirty="0" smtClean="0"/>
              <a:t>2) Собрать внешнюю защиту дрона и установить ее.</a:t>
            </a:r>
          </a:p>
          <a:p>
            <a:r>
              <a:rPr lang="ru-RU" dirty="0" smtClean="0"/>
              <a:t>3) Подключение дрона к ноутбуку и загрузка прошивки в полетный контроллер. Выбор рамы:</a:t>
            </a:r>
          </a:p>
          <a:p>
            <a:r>
              <a:rPr lang="ru-RU" dirty="0" smtClean="0"/>
              <a:t>Зайти </a:t>
            </a:r>
            <a:r>
              <a:rPr lang="ru-RU" dirty="0"/>
              <a:t>во вкладку </a:t>
            </a:r>
            <a:r>
              <a:rPr lang="en-US" i="1" dirty="0"/>
              <a:t>Vehicle Setup</a:t>
            </a:r>
            <a:r>
              <a:rPr lang="en-US" dirty="0"/>
              <a:t>.</a:t>
            </a:r>
          </a:p>
          <a:p>
            <a:r>
              <a:rPr lang="ru-RU" dirty="0" smtClean="0"/>
              <a:t>Выбрать </a:t>
            </a:r>
            <a:r>
              <a:rPr lang="ru-RU" dirty="0"/>
              <a:t>меню </a:t>
            </a:r>
            <a:r>
              <a:rPr lang="en-US" i="1" dirty="0"/>
              <a:t>Airframe</a:t>
            </a:r>
            <a:r>
              <a:rPr lang="en-US" dirty="0"/>
              <a:t>.</a:t>
            </a:r>
          </a:p>
          <a:p>
            <a:r>
              <a:rPr lang="ru-RU" dirty="0" smtClean="0"/>
              <a:t>Выбрать </a:t>
            </a:r>
            <a:r>
              <a:rPr lang="ru-RU" dirty="0"/>
              <a:t>тип рамы </a:t>
            </a:r>
            <a:r>
              <a:rPr lang="en-US" i="1" dirty="0"/>
              <a:t>Quadrotor X</a:t>
            </a:r>
            <a:r>
              <a:rPr lang="en-US" dirty="0"/>
              <a:t>.</a:t>
            </a:r>
          </a:p>
          <a:p>
            <a:r>
              <a:rPr lang="ru-RU" dirty="0"/>
              <a:t>Для Клевера 4 </a:t>
            </a:r>
            <a:r>
              <a:rPr lang="ru-RU" dirty="0" smtClean="0"/>
              <a:t>выбрать подтип </a:t>
            </a:r>
            <a:r>
              <a:rPr lang="ru-RU" dirty="0"/>
              <a:t>рамы </a:t>
            </a:r>
            <a:r>
              <a:rPr lang="en-US" i="1" dirty="0"/>
              <a:t>COEX Clover 4</a:t>
            </a:r>
            <a:endParaRPr lang="en-US" dirty="0"/>
          </a:p>
          <a:p>
            <a:endParaRPr lang="ru-RU" dirty="0"/>
          </a:p>
        </p:txBody>
      </p:sp>
      <p:pic>
        <p:nvPicPr>
          <p:cNvPr id="3074" name="Picture 2" descr="QGroundControl firmware upload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447" y="1825625"/>
            <a:ext cx="3836561" cy="23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GroundControl frame selecti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447" y="3829422"/>
            <a:ext cx="3533522" cy="22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7631" y="3974318"/>
            <a:ext cx="207282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812024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Калибровка датчиков: </a:t>
            </a:r>
            <a:r>
              <a:rPr lang="ru-RU" b="1" dirty="0" smtClean="0"/>
              <a:t>Компас</a:t>
            </a:r>
          </a:p>
          <a:p>
            <a:r>
              <a:rPr lang="ru-RU" dirty="0" smtClean="0"/>
              <a:t>Выберите </a:t>
            </a:r>
            <a:r>
              <a:rPr lang="ru-RU" dirty="0"/>
              <a:t>меню </a:t>
            </a:r>
            <a:r>
              <a:rPr lang="ru-RU" i="1" dirty="0"/>
              <a:t>Compass</a:t>
            </a:r>
            <a:r>
              <a:rPr lang="ru-RU" dirty="0"/>
              <a:t>.</a:t>
            </a:r>
          </a:p>
          <a:p>
            <a:r>
              <a:rPr lang="ru-RU" dirty="0"/>
              <a:t>Выберите ориентацию полетного контроллера – </a:t>
            </a:r>
            <a:r>
              <a:rPr lang="ru-RU" i="1" dirty="0"/>
              <a:t>ROTATION_NONE</a:t>
            </a:r>
            <a:r>
              <a:rPr lang="ru-RU" dirty="0"/>
              <a:t> при условии, что полетный контроллер ориентирован передом к носу квадрокоптера.</a:t>
            </a:r>
          </a:p>
          <a:p>
            <a:r>
              <a:rPr lang="ru-RU" dirty="0"/>
              <a:t>Нажмите </a:t>
            </a:r>
            <a:r>
              <a:rPr lang="ru-RU" i="1" dirty="0"/>
              <a:t>OK</a:t>
            </a:r>
            <a:r>
              <a:rPr lang="ru-RU" dirty="0"/>
              <a:t>.</a:t>
            </a:r>
          </a:p>
          <a:p>
            <a:r>
              <a:rPr lang="ru-RU" dirty="0"/>
              <a:t>Последовательно устанавливайте квадрокоптер в каждую из указанных ориентаций до появления желтой рамки.</a:t>
            </a:r>
          </a:p>
          <a:p>
            <a:r>
              <a:rPr lang="ru-RU" dirty="0"/>
              <a:t>Вращайте квадрокоптер по направлению стрелки до появления зеленой рамки.</a:t>
            </a:r>
          </a:p>
          <a:p>
            <a:endParaRPr lang="ru-RU" dirty="0"/>
          </a:p>
        </p:txBody>
      </p:sp>
      <p:pic>
        <p:nvPicPr>
          <p:cNvPr id="5122" name="Picture 2" descr="QGroundControl compass calibrat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13" y="2511081"/>
            <a:ext cx="4232812" cy="29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047232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Калибровка датчиков: </a:t>
            </a:r>
            <a:r>
              <a:rPr lang="ru-RU" b="1" dirty="0" smtClean="0"/>
              <a:t>Гироскоп</a:t>
            </a:r>
          </a:p>
          <a:p>
            <a:r>
              <a:rPr lang="ru-RU" dirty="0"/>
              <a:t>Выберите меню </a:t>
            </a:r>
            <a:r>
              <a:rPr lang="ru-RU" i="1" dirty="0"/>
              <a:t>Gyroscope</a:t>
            </a:r>
            <a:endParaRPr lang="ru-RU" dirty="0"/>
          </a:p>
          <a:p>
            <a:r>
              <a:rPr lang="ru-RU" dirty="0"/>
              <a:t>Установите квадрокоптер на ровную поверхность.</a:t>
            </a:r>
          </a:p>
          <a:p>
            <a:r>
              <a:rPr lang="ru-RU" dirty="0"/>
              <a:t>Нажмите </a:t>
            </a:r>
            <a:r>
              <a:rPr lang="ru-RU" i="1" dirty="0"/>
              <a:t>OK</a:t>
            </a:r>
            <a:r>
              <a:rPr lang="ru-RU" dirty="0"/>
              <a:t>.</a:t>
            </a:r>
          </a:p>
          <a:p>
            <a:r>
              <a:rPr lang="ru-RU" dirty="0"/>
              <a:t>Дождитесь окончания калибровки.</a:t>
            </a:r>
          </a:p>
          <a:p>
            <a:endParaRPr lang="ru-RU" dirty="0"/>
          </a:p>
        </p:txBody>
      </p:sp>
      <p:pic>
        <p:nvPicPr>
          <p:cNvPr id="6146" name="Picture 2" descr="QGroundControl gyroscope calibrat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825625"/>
            <a:ext cx="4626864" cy="332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153656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Калибровка датчиков: </a:t>
            </a:r>
            <a:r>
              <a:rPr lang="ru-RU" b="1" dirty="0" smtClean="0"/>
              <a:t>Акселерометр</a:t>
            </a:r>
          </a:p>
          <a:p>
            <a:r>
              <a:rPr lang="ru-RU" dirty="0"/>
              <a:t>Выберите меню </a:t>
            </a:r>
            <a:r>
              <a:rPr lang="ru-RU" i="1" dirty="0"/>
              <a:t>Accelerometer</a:t>
            </a:r>
            <a:r>
              <a:rPr lang="ru-RU" dirty="0"/>
              <a:t>.</a:t>
            </a:r>
          </a:p>
          <a:p>
            <a:r>
              <a:rPr lang="ru-RU" dirty="0"/>
              <a:t>Выберите ориентацию полетного контроллера – </a:t>
            </a:r>
            <a:r>
              <a:rPr lang="ru-RU" i="1" dirty="0"/>
              <a:t>ROTATION_NONE</a:t>
            </a:r>
            <a:r>
              <a:rPr lang="ru-RU" dirty="0"/>
              <a:t> при условии, что полетный контроллер ориентирован передом к носу квадрокоптера.</a:t>
            </a:r>
          </a:p>
          <a:p>
            <a:r>
              <a:rPr lang="ru-RU" dirty="0"/>
              <a:t>Последовательно устанавливайте квадрокоптер в каждую из указанных ориентаций до появления желтой рамки.</a:t>
            </a:r>
          </a:p>
          <a:p>
            <a:r>
              <a:rPr lang="ru-RU" dirty="0"/>
              <a:t>Держите квадрокоптер неподвижно до появления зеленой рамки.</a:t>
            </a:r>
          </a:p>
          <a:p>
            <a:endParaRPr lang="ru-RU" b="1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7170" name="Picture 2" descr="QGroundControl accelerometer calibratio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83" y="2185416"/>
            <a:ext cx="4455739" cy="32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702296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Настройка пульта: Подключение пульта</a:t>
            </a:r>
          </a:p>
          <a:p>
            <a:r>
              <a:rPr lang="ru-RU" dirty="0"/>
              <a:t>В программе QGroundControl перейдите в панель </a:t>
            </a:r>
            <a:r>
              <a:rPr lang="ru-RU" i="1" dirty="0"/>
              <a:t>Vehicle Setup</a:t>
            </a:r>
            <a:r>
              <a:rPr lang="ru-RU" dirty="0"/>
              <a:t> и выберите меню </a:t>
            </a:r>
            <a:r>
              <a:rPr lang="ru-RU" i="1" dirty="0"/>
              <a:t>Radio</a:t>
            </a:r>
            <a:r>
              <a:rPr lang="ru-RU" dirty="0"/>
              <a:t>.</a:t>
            </a:r>
          </a:p>
          <a:p>
            <a:r>
              <a:rPr lang="ru-RU" dirty="0"/>
              <a:t>Включите пульт, переводя переключатель </a:t>
            </a:r>
            <a:r>
              <a:rPr lang="ru-RU" i="1" dirty="0"/>
              <a:t>POWER</a:t>
            </a:r>
            <a:r>
              <a:rPr lang="ru-RU" dirty="0"/>
              <a:t> в верхнее положение.</a:t>
            </a:r>
          </a:p>
          <a:p>
            <a:r>
              <a:rPr lang="ru-RU" dirty="0"/>
              <a:t>Убедитесь, что связь с приемником установлена.</a:t>
            </a:r>
          </a:p>
          <a:p>
            <a:r>
              <a:rPr lang="ru-RU" dirty="0"/>
              <a:t>На ЖК Экране пульта высвечивается индикация: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Состав пуль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18" y="2195321"/>
            <a:ext cx="3881404" cy="279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lover.coex.tech/assets/connection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3" y="5440659"/>
            <a:ext cx="2231009" cy="114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Задание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083808" cy="4351338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Настройка пульта: Калибровка пульта</a:t>
            </a:r>
          </a:p>
          <a:p>
            <a:r>
              <a:rPr lang="ru-RU" dirty="0"/>
              <a:t>Нажмите кнопку </a:t>
            </a:r>
            <a:r>
              <a:rPr lang="ru-RU" i="1" dirty="0"/>
              <a:t>Calibrate</a:t>
            </a:r>
            <a:r>
              <a:rPr lang="ru-RU" dirty="0"/>
              <a:t>.</a:t>
            </a:r>
          </a:p>
          <a:p>
            <a:r>
              <a:rPr lang="ru-RU" dirty="0"/>
              <a:t>Установите триммеры </a:t>
            </a:r>
            <a:r>
              <a:rPr lang="ru-RU" i="1" dirty="0"/>
              <a:t>Throttle</a:t>
            </a:r>
            <a:r>
              <a:rPr lang="ru-RU" dirty="0"/>
              <a:t>, </a:t>
            </a:r>
            <a:r>
              <a:rPr lang="ru-RU" i="1" dirty="0"/>
              <a:t>Yaw</a:t>
            </a:r>
            <a:r>
              <a:rPr lang="ru-RU" dirty="0"/>
              <a:t>, </a:t>
            </a:r>
            <a:r>
              <a:rPr lang="ru-RU" i="1" dirty="0"/>
              <a:t>Pitch</a:t>
            </a:r>
            <a:r>
              <a:rPr lang="ru-RU" dirty="0"/>
              <a:t>, </a:t>
            </a:r>
            <a:r>
              <a:rPr lang="ru-RU" i="1" dirty="0"/>
              <a:t>Roll</a:t>
            </a:r>
            <a:r>
              <a:rPr lang="ru-RU" dirty="0"/>
              <a:t> в 0.</a:t>
            </a:r>
          </a:p>
          <a:p>
            <a:pPr lvl="1"/>
            <a:r>
              <a:rPr lang="ru-RU" dirty="0"/>
              <a:t>Триммеры позволяют задавать смещение коптеру.</a:t>
            </a:r>
          </a:p>
          <a:p>
            <a:pPr lvl="1"/>
            <a:r>
              <a:rPr lang="ru-RU" dirty="0"/>
              <a:t>Чтобы установить один из триммеров в 0, необходимо на пульте переместить указатель в центр до длительного звукового сигнала (писка).</a:t>
            </a:r>
          </a:p>
          <a:p>
            <a:r>
              <a:rPr lang="ru-RU" dirty="0"/>
              <a:t>Нажмите </a:t>
            </a:r>
            <a:r>
              <a:rPr lang="ru-RU" i="1" dirty="0"/>
              <a:t>OK</a:t>
            </a:r>
            <a:r>
              <a:rPr lang="ru-RU" dirty="0"/>
              <a:t>.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2052" name="Picture 4" descr="https://clover.coex.tech/assets/qgc-radio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76" y="1825625"/>
            <a:ext cx="5657624" cy="388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771" y="2154626"/>
            <a:ext cx="320634" cy="2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FE8DBD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810</Words>
  <Application>Microsoft Office PowerPoint</Application>
  <PresentationFormat>Широкоэкранный</PresentationFormat>
  <Paragraphs>125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等线</vt:lpstr>
      <vt:lpstr>Тема Office</vt:lpstr>
      <vt:lpstr>Соревнование Абилимпикс </vt:lpstr>
      <vt:lpstr>План проведения соревнования</vt:lpstr>
      <vt:lpstr>Задание № 1</vt:lpstr>
      <vt:lpstr>Задание № 2</vt:lpstr>
      <vt:lpstr>Задание № 2</vt:lpstr>
      <vt:lpstr>Задание № 2</vt:lpstr>
      <vt:lpstr>Задание № 2</vt:lpstr>
      <vt:lpstr>Задание № 2</vt:lpstr>
      <vt:lpstr>Задание № 2</vt:lpstr>
      <vt:lpstr>Задание № 2</vt:lpstr>
      <vt:lpstr>Задание № 2</vt:lpstr>
      <vt:lpstr>Задание № 3</vt:lpstr>
      <vt:lpstr>Задание № 3</vt:lpstr>
      <vt:lpstr>Задание № 4</vt:lpstr>
      <vt:lpstr>Задание № 4</vt:lpstr>
      <vt:lpstr>Задание № 5</vt:lpstr>
      <vt:lpstr>Задание № 5</vt:lpstr>
      <vt:lpstr>Задание № 5</vt:lpstr>
      <vt:lpstr>Конец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Mental2015</cp:lastModifiedBy>
  <cp:revision>24</cp:revision>
  <dcterms:created xsi:type="dcterms:W3CDTF">2023-02-11T09:32:04Z</dcterms:created>
  <dcterms:modified xsi:type="dcterms:W3CDTF">2023-06-16T02:28:36Z</dcterms:modified>
</cp:coreProperties>
</file>